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85"/>
  </p:notesMasterIdLst>
  <p:handoutMasterIdLst>
    <p:handoutMasterId r:id="rId86"/>
  </p:handoutMasterIdLst>
  <p:sldIdLst>
    <p:sldId id="490" r:id="rId16"/>
    <p:sldId id="738" r:id="rId17"/>
    <p:sldId id="736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754" r:id="rId33"/>
    <p:sldId id="755" r:id="rId34"/>
    <p:sldId id="756" r:id="rId35"/>
    <p:sldId id="757" r:id="rId36"/>
    <p:sldId id="758" r:id="rId37"/>
    <p:sldId id="759" r:id="rId38"/>
    <p:sldId id="760" r:id="rId39"/>
    <p:sldId id="761" r:id="rId40"/>
    <p:sldId id="730" r:id="rId41"/>
    <p:sldId id="737" r:id="rId42"/>
    <p:sldId id="739" r:id="rId43"/>
    <p:sldId id="728" r:id="rId44"/>
    <p:sldId id="734" r:id="rId45"/>
    <p:sldId id="735" r:id="rId46"/>
    <p:sldId id="782" r:id="rId47"/>
    <p:sldId id="783" r:id="rId48"/>
    <p:sldId id="733" r:id="rId49"/>
    <p:sldId id="719" r:id="rId50"/>
    <p:sldId id="720" r:id="rId51"/>
    <p:sldId id="763" r:id="rId52"/>
    <p:sldId id="768" r:id="rId53"/>
    <p:sldId id="765" r:id="rId54"/>
    <p:sldId id="793" r:id="rId55"/>
    <p:sldId id="794" r:id="rId56"/>
    <p:sldId id="771" r:id="rId57"/>
    <p:sldId id="773" r:id="rId58"/>
    <p:sldId id="772" r:id="rId59"/>
    <p:sldId id="766" r:id="rId60"/>
    <p:sldId id="792" r:id="rId61"/>
    <p:sldId id="774" r:id="rId62"/>
    <p:sldId id="775" r:id="rId63"/>
    <p:sldId id="796" r:id="rId64"/>
    <p:sldId id="767" r:id="rId65"/>
    <p:sldId id="770" r:id="rId66"/>
    <p:sldId id="769" r:id="rId67"/>
    <p:sldId id="797" r:id="rId68"/>
    <p:sldId id="798" r:id="rId69"/>
    <p:sldId id="799" r:id="rId70"/>
    <p:sldId id="777" r:id="rId71"/>
    <p:sldId id="776" r:id="rId72"/>
    <p:sldId id="778" r:id="rId73"/>
    <p:sldId id="779" r:id="rId74"/>
    <p:sldId id="780" r:id="rId75"/>
    <p:sldId id="781" r:id="rId76"/>
    <p:sldId id="784" r:id="rId77"/>
    <p:sldId id="785" r:id="rId78"/>
    <p:sldId id="786" r:id="rId79"/>
    <p:sldId id="787" r:id="rId80"/>
    <p:sldId id="788" r:id="rId81"/>
    <p:sldId id="789" r:id="rId82"/>
    <p:sldId id="790" r:id="rId83"/>
    <p:sldId id="791" r:id="rId84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</p14:sldIdLst>
        </p14:section>
        <p14:section name="General introduction" id="{93A0DAA0-78B1-4A19-BD07-F23C763CC9DC}">
          <p14:sldIdLst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  <p14:sldId id="733"/>
            <p14:sldId id="719"/>
            <p14:sldId id="720"/>
          </p14:sldIdLst>
        </p14:section>
        <p14:section name="Technology introduction" id="{F43F006D-AFCD-4B2B-97E9-DD2A787AAB10}">
          <p14:sldIdLst>
            <p14:sldId id="763"/>
            <p14:sldId id="768"/>
            <p14:sldId id="765"/>
            <p14:sldId id="793"/>
            <p14:sldId id="794"/>
            <p14:sldId id="771"/>
            <p14:sldId id="773"/>
            <p14:sldId id="772"/>
            <p14:sldId id="766"/>
            <p14:sldId id="792"/>
            <p14:sldId id="774"/>
            <p14:sldId id="775"/>
            <p14:sldId id="796"/>
            <p14:sldId id="767"/>
            <p14:sldId id="770"/>
            <p14:sldId id="769"/>
            <p14:sldId id="797"/>
            <p14:sldId id="798"/>
            <p14:sldId id="799"/>
            <p14:sldId id="777"/>
            <p14:sldId id="776"/>
            <p14:sldId id="778"/>
            <p14:sldId id="779"/>
            <p14:sldId id="780"/>
            <p14:sldId id="781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5" autoAdjust="0"/>
    <p:restoredTop sz="91272" autoAdjust="0"/>
  </p:normalViewPr>
  <p:slideViewPr>
    <p:cSldViewPr snapToObjects="1" showGuides="1">
      <p:cViewPr varScale="1">
        <p:scale>
          <a:sx n="73" d="100"/>
          <a:sy n="73" d="100"/>
        </p:scale>
        <p:origin x="11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viewProps" Target="viewProps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commentAuthors" Target="commentAuthors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32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33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gif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4.gif"/><Relationship Id="rId7" Type="http://schemas.openxmlformats.org/officeDocument/2006/relationships/image" Target="../media/image68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Relationship Id="rId9" Type="http://schemas.openxmlformats.org/officeDocument/2006/relationships/image" Target="../media/image7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48234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</a:p>
          <a:p>
            <a:pPr marL="0" indent="0"/>
            <a:r>
              <a:rPr lang="fr-FR" sz="1800" dirty="0" err="1" smtClean="0"/>
              <a:t>Technology</a:t>
            </a:r>
            <a:r>
              <a:rPr lang="fr-FR" sz="1800" dirty="0" smtClean="0"/>
              <a:t>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0" indent="0"/>
            <a:r>
              <a:rPr lang="fr-FR" sz="1800" dirty="0" smtClean="0"/>
              <a:t>Part 2. 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Finite</a:t>
            </a:r>
            <a:r>
              <a:rPr lang="fr-FR" sz="1800" dirty="0" smtClean="0"/>
              <a:t> State Machine </a:t>
            </a:r>
            <a:r>
              <a:rPr lang="fr-FR" sz="1800" dirty="0" err="1" smtClean="0"/>
              <a:t>example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>
                <a:latin typeface="Open Sans" pitchFamily="34"/>
              </a:rPr>
              <a:t>Automatisation facile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of the course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Introduction to MDE (from modeling to metamodeling)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Domain-Specific Languages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Model management (static analysis, code generators)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sz="2000" b="1" kern="0" dirty="0">
              <a:solidFill>
                <a:srgbClr val="808080"/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Experimentations with the Eclipse Modeling Framework (incl.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Ecore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 and OCL),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Xtext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, Sirius and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Xtend</a:t>
            </a:r>
            <a:endParaRPr lang="en-US" sz="20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3678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principles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approach</a:t>
            </a:r>
          </a:p>
          <a:p>
            <a:pPr lvl="1"/>
            <a:r>
              <a:rPr lang="en-US" noProof="0" dirty="0" smtClean="0"/>
              <a:t>Equinox : an implementation of OSGI core </a:t>
            </a:r>
            <a:r>
              <a:rPr lang="en-US" noProof="0" dirty="0" smtClean="0"/>
              <a:t>framework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Pick in the huge community plugins to build your application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22112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064486" y="5445224"/>
            <a:ext cx="360040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Arc 4"/>
          <p:cNvSpPr/>
          <p:nvPr/>
        </p:nvSpPr>
        <p:spPr>
          <a:xfrm rot="2218486">
            <a:off x="3489010" y="4092332"/>
            <a:ext cx="926141" cy="1902061"/>
          </a:xfrm>
          <a:prstGeom prst="arc">
            <a:avLst>
              <a:gd name="adj1" fmla="val 16985949"/>
              <a:gd name="adj2" fmla="val 0"/>
            </a:avLst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855137" y="582197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GEMOC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8578" y="764704"/>
            <a:ext cx="8280920" cy="4896544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fr-FR" dirty="0" smtClean="0"/>
              <a:t>EMF </a:t>
            </a:r>
            <a:r>
              <a:rPr lang="fr-FR" dirty="0"/>
              <a:t>serves as the </a:t>
            </a:r>
            <a:r>
              <a:rPr lang="fr-FR" dirty="0" err="1"/>
              <a:t>foundation</a:t>
            </a:r>
            <a:r>
              <a:rPr lang="fr-FR" dirty="0"/>
              <a:t>: It </a:t>
            </a:r>
            <a:r>
              <a:rPr lang="fr-FR" dirty="0" err="1"/>
              <a:t>provides</a:t>
            </a:r>
            <a:r>
              <a:rPr lang="fr-FR" dirty="0"/>
              <a:t> the Ecore </a:t>
            </a:r>
            <a:r>
              <a:rPr lang="fr-FR" dirty="0" err="1" smtClean="0"/>
              <a:t>meta-metamodel</a:t>
            </a:r>
            <a:r>
              <a:rPr lang="fr-FR" dirty="0" smtClean="0"/>
              <a:t> (</a:t>
            </a:r>
            <a:r>
              <a:rPr lang="fr-FR" dirty="0" err="1" smtClean="0"/>
              <a:t>basically</a:t>
            </a:r>
            <a:r>
              <a:rPr lang="fr-FR" dirty="0" smtClean="0"/>
              <a:t> </a:t>
            </a:r>
            <a:r>
              <a:rPr lang="fr-FR" dirty="0"/>
              <a:t>a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smtClean="0"/>
              <a:t>), </a:t>
            </a:r>
            <a:r>
              <a:rPr lang="fr-FR" dirty="0"/>
              <a:t>and </a:t>
            </a:r>
            <a:r>
              <a:rPr lang="fr-FR" dirty="0" err="1"/>
              <a:t>frameworks</a:t>
            </a:r>
            <a:r>
              <a:rPr lang="fr-FR" dirty="0"/>
              <a:t> and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almost</a:t>
            </a:r>
            <a:r>
              <a:rPr lang="fr-FR" dirty="0" smtClean="0"/>
              <a:t> </a:t>
            </a:r>
            <a:r>
              <a:rPr lang="fr-FR" dirty="0" smtClean="0"/>
              <a:t>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pPr>
              <a:lnSpc>
                <a:spcPct val="100000"/>
              </a:lnSpc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69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Modeling: </a:t>
            </a:r>
            <a:r>
              <a:rPr lang="en-US" dirty="0" err="1" smtClean="0"/>
              <a:t>metamodeling</a:t>
            </a:r>
            <a:r>
              <a:rPr lang="en-US" dirty="0" smtClean="0"/>
              <a:t>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5396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2771800" y="129394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99556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78731" y="4653136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788024" y="4653136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20345" y="2699628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5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Modeling: </a:t>
            </a:r>
            <a:r>
              <a:rPr lang="en-US" dirty="0" err="1"/>
              <a:t>metamodeling</a:t>
            </a:r>
            <a:r>
              <a:rPr lang="en-US" dirty="0"/>
              <a:t> approach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</a:t>
            </a:r>
            <a:r>
              <a:rPr lang="fr-FR" dirty="0" smtClean="0"/>
              <a:t>manipulation/transformation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7" y="-35532"/>
            <a:ext cx="8134424" cy="1143000"/>
          </a:xfrm>
        </p:spPr>
        <p:txBody>
          <a:bodyPr/>
          <a:lstStyle/>
          <a:p>
            <a:r>
              <a:rPr lang="fr-FR" dirty="0" smtClean="0"/>
              <a:t>Graph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r>
              <a:rPr lang="fr-FR" dirty="0" smtClean="0"/>
              <a:t> : </a:t>
            </a:r>
            <a:r>
              <a:rPr lang="fr-FR" dirty="0" err="1" smtClean="0"/>
              <a:t>assignment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- </a:t>
            </a:r>
            <a:fld id="{3D0FB8AC-FFBC-4403-B817-C1A7FCC85039}" type="slidenum">
              <a:rPr lang="fr-FR"/>
              <a:pPr>
                <a:defRPr/>
              </a:pPr>
              <a:t>46</a:t>
            </a:fld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3D0FB8AC-FFBC-4403-B817-C1A7FCC85039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</a:p>
          <a:p>
            <a:pPr algn="ctr"/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>
            <a:off x="683568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782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</a:p>
          <a:p>
            <a:pPr algn="ctr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835696" y="2038009"/>
            <a:ext cx="1152128" cy="0"/>
          </a:xfrm>
          <a:prstGeom prst="line">
            <a:avLst/>
          </a:prstGeom>
          <a:ln w="50800">
            <a:headEnd type="none" w="lg" len="lg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627784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21820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0..1</a:t>
            </a:r>
            <a:endParaRPr lang="fr-FR" dirty="0"/>
          </a:p>
        </p:txBody>
      </p:sp>
      <p:cxnSp>
        <p:nvCxnSpPr>
          <p:cNvPr id="14" name="Connecteur en angle 13"/>
          <p:cNvCxnSpPr/>
          <p:nvPr/>
        </p:nvCxnSpPr>
        <p:spPr>
          <a:xfrm>
            <a:off x="683568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/>
          <p:nvPr/>
        </p:nvCxnSpPr>
        <p:spPr>
          <a:xfrm>
            <a:off x="298782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/>
          <p:nvPr/>
        </p:nvCxnSpPr>
        <p:spPr>
          <a:xfrm>
            <a:off x="298782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4806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18" name="Connecteur en angle 17"/>
          <p:cNvCxnSpPr/>
          <p:nvPr/>
        </p:nvCxnSpPr>
        <p:spPr>
          <a:xfrm>
            <a:off x="514806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52320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20" name="Connecteur droit 19"/>
          <p:cNvCxnSpPr>
            <a:stCxn id="17" idx="3"/>
            <a:endCxn id="19" idx="1"/>
          </p:cNvCxnSpPr>
          <p:nvPr/>
        </p:nvCxnSpPr>
        <p:spPr>
          <a:xfrm>
            <a:off x="6228184" y="2074013"/>
            <a:ext cx="1224136" cy="0"/>
          </a:xfrm>
          <a:prstGeom prst="line">
            <a:avLst/>
          </a:prstGeom>
          <a:ln w="50800">
            <a:headEnd type="none" w="sm" len="med"/>
            <a:tailEnd type="none" w="sm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92280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64288" y="2182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cxnSp>
        <p:nvCxnSpPr>
          <p:cNvPr id="23" name="Connecteur en angle 22"/>
          <p:cNvCxnSpPr/>
          <p:nvPr/>
        </p:nvCxnSpPr>
        <p:spPr>
          <a:xfrm>
            <a:off x="514806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>
            <a:off x="7452320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7452320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00192" y="16779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6300192" y="2182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691680" y="102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156176" y="1029897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Association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51720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720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63888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33" name="Connecteur en angle 32"/>
          <p:cNvCxnSpPr>
            <a:stCxn id="30" idx="3"/>
            <a:endCxn id="32" idx="1"/>
          </p:cNvCxnSpPr>
          <p:nvPr/>
        </p:nvCxnSpPr>
        <p:spPr>
          <a:xfrm>
            <a:off x="2771800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800000" flipV="1">
            <a:off x="3275856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35" name="Arc 34"/>
          <p:cNvSpPr/>
          <p:nvPr/>
        </p:nvSpPr>
        <p:spPr>
          <a:xfrm>
            <a:off x="2483768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555776" y="2902105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fr-FR" sz="1200" dirty="0"/>
              <a:t>c</a:t>
            </a:r>
            <a:r>
              <a:rPr lang="fr-FR" sz="1200" dirty="0" smtClean="0"/>
              <a:t>ontainer()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2051720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51720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63888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40" name="Connecteur en angle 39"/>
          <p:cNvCxnSpPr>
            <a:stCxn id="38" idx="3"/>
            <a:endCxn id="39" idx="1"/>
          </p:cNvCxnSpPr>
          <p:nvPr/>
        </p:nvCxnSpPr>
        <p:spPr>
          <a:xfrm flipV="1">
            <a:off x="2771800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339752" y="4702305"/>
            <a:ext cx="1728192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 rot="10800000" flipV="1">
            <a:off x="3203848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 rot="19586377">
            <a:off x="3198677" y="5514002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fr-FR" sz="1200" dirty="0" smtClean="0"/>
              <a:t>container()</a:t>
            </a:r>
            <a:endParaRPr lang="fr-FR" sz="1200" dirty="0"/>
          </a:p>
        </p:txBody>
      </p:sp>
      <p:sp>
        <p:nvSpPr>
          <p:cNvPr id="44" name="Rectangle 43"/>
          <p:cNvSpPr/>
          <p:nvPr/>
        </p:nvSpPr>
        <p:spPr>
          <a:xfrm>
            <a:off x="6516216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1:C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28384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d2:D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28384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47" name="Connecteur en angle 46"/>
          <p:cNvCxnSpPr>
            <a:stCxn id="44" idx="3"/>
            <a:endCxn id="46" idx="1"/>
          </p:cNvCxnSpPr>
          <p:nvPr/>
        </p:nvCxnSpPr>
        <p:spPr>
          <a:xfrm>
            <a:off x="7236296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 rot="10800000" flipV="1">
            <a:off x="7740352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49" name="Arc 48"/>
          <p:cNvSpPr/>
          <p:nvPr/>
        </p:nvSpPr>
        <p:spPr>
          <a:xfrm>
            <a:off x="6948264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516216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c1:C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384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r>
              <a:rPr lang="fr-FR" dirty="0" smtClean="0"/>
              <a:t>2:D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28384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53" name="Connecteur en angle 52"/>
          <p:cNvCxnSpPr>
            <a:stCxn id="50" idx="3"/>
            <a:endCxn id="52" idx="1"/>
          </p:cNvCxnSpPr>
          <p:nvPr/>
        </p:nvCxnSpPr>
        <p:spPr>
          <a:xfrm>
            <a:off x="7236296" y="4990337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732240" y="4342265"/>
            <a:ext cx="1728192" cy="1872208"/>
          </a:xfrm>
          <a:prstGeom prst="arc">
            <a:avLst>
              <a:gd name="adj1" fmla="val 2987095"/>
              <a:gd name="adj2" fmla="val 10938092"/>
            </a:avLst>
          </a:prstGeom>
          <a:ln w="25400" cmpd="sng">
            <a:prstDash val="solid"/>
            <a:headEnd type="none"/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 rot="10800000" flipV="1">
            <a:off x="7668344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56" name="Flèche courbée vers la droite 55"/>
          <p:cNvSpPr/>
          <p:nvPr/>
        </p:nvSpPr>
        <p:spPr>
          <a:xfrm>
            <a:off x="1115616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23528" y="4414273"/>
            <a:ext cx="1114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a</a:t>
            </a:r>
            <a:r>
              <a:rPr lang="fr-FR" dirty="0" smtClean="0">
                <a:latin typeface="Calibri" panose="020F0502020204030204" pitchFamily="34" charset="0"/>
              </a:rPr>
              <a:t>2.b := b1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 rot="10800000" flipV="1">
            <a:off x="7164288" y="2974113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 rot="10800000" flipV="1">
            <a:off x="6804248" y="5278369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cxnSp>
        <p:nvCxnSpPr>
          <p:cNvPr id="60" name="Connecteur en angle 59"/>
          <p:cNvCxnSpPr>
            <a:stCxn id="50" idx="3"/>
            <a:endCxn id="51" idx="1"/>
          </p:cNvCxnSpPr>
          <p:nvPr/>
        </p:nvCxnSpPr>
        <p:spPr>
          <a:xfrm>
            <a:off x="7236296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 rot="10800000" flipV="1">
            <a:off x="7668344" y="542238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62" name="Flèche courbée vers la droite 61"/>
          <p:cNvSpPr/>
          <p:nvPr/>
        </p:nvSpPr>
        <p:spPr>
          <a:xfrm>
            <a:off x="5580112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88024" y="4414273"/>
            <a:ext cx="10775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d2.c := c1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9512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179512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644008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644008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300192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6300192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835696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1835696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 rot="18547841">
            <a:off x="1785543" y="1987539"/>
            <a:ext cx="106398" cy="10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1349375" y="6488113"/>
            <a:ext cx="5218113" cy="2730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3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 </a:t>
            </a:r>
            <a:r>
              <a:rPr lang="fr-FR" dirty="0" err="1" smtClean="0"/>
              <a:t>with</a:t>
            </a:r>
            <a:r>
              <a:rPr lang="fr-FR" dirty="0" smtClean="0"/>
              <a:t> EMF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43967" y="465313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761503" y="269962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53964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70" y="1326322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5032039" y="1314176"/>
            <a:ext cx="1778001" cy="62289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25505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44763" y="4673920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512441" y="4673920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78351" y="2706277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Sirius: Examples of Viewpoints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6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1917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4962497" y="131032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679676" y="2621257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918858" y="4480411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01203" y="4597128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88449" y="2620661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in the model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9144000" cy="59400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My 3 take away messages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#1 DSLs are important </a:t>
            </a:r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(as intuited for a long time – it will become more and more apparent)</a:t>
            </a: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#2 DSL technology is here </a:t>
            </a:r>
            <a:r>
              <a:rPr lang="nl-BE" sz="32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(no excuse</a:t>
            </a:r>
            <a:r>
              <a:rPr lang="nl-BE" sz="3200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)</a:t>
            </a:r>
            <a:endParaRPr lang="nl-BE" sz="3200" b="1" dirty="0" smtClean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#3 MDE meets language engineering</a:t>
            </a:r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813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8640"/>
            <a:ext cx="9144000" cy="46166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nl-BE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But my take away message is NOT</a:t>
            </a:r>
          </a:p>
          <a:p>
            <a:pPr algn="ctr" defTabSz="457200"/>
            <a:endParaRPr lang="nl-BE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  <a:p>
            <a:pPr defTabSz="457200"/>
            <a:r>
              <a:rPr lang="nl-BE" sz="4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That DSLs should be used systematically, in every situations</a:t>
            </a:r>
          </a:p>
        </p:txBody>
      </p:sp>
    </p:spTree>
    <p:extLst>
      <p:ext uri="{BB962C8B-B14F-4D97-AF65-F5344CB8AC3E}">
        <p14:creationId xmlns:p14="http://schemas.microsoft.com/office/powerpoint/2010/main" val="41914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Tradeoff</a:t>
            </a:r>
            <a:r>
              <a:rPr lang="es-ES_tradnl" dirty="0" smtClean="0"/>
              <a:t> </a:t>
            </a:r>
            <a:r>
              <a:rPr lang="es-ES_tradnl" dirty="0" err="1" smtClean="0"/>
              <a:t>cost</a:t>
            </a:r>
            <a:r>
              <a:rPr lang="es-ES_tradnl" dirty="0" smtClean="0"/>
              <a:t>/time of </a:t>
            </a:r>
            <a:r>
              <a:rPr lang="es-ES_tradnl" dirty="0" err="1" smtClean="0"/>
              <a:t>development</a:t>
            </a:r>
            <a:r>
              <a:rPr lang="es-ES_tradnl" dirty="0" smtClean="0"/>
              <a:t> versus </a:t>
            </a:r>
            <a:r>
              <a:rPr lang="es-ES_tradnl" dirty="0" err="1" smtClean="0"/>
              <a:t>producivity</a:t>
            </a:r>
            <a:r>
              <a:rPr lang="es-ES_tradnl" dirty="0" smtClean="0"/>
              <a:t> </a:t>
            </a:r>
            <a:r>
              <a:rPr lang="es-ES_tradnl" dirty="0" err="1" smtClean="0"/>
              <a:t>gained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solving</a:t>
            </a:r>
            <a:r>
              <a:rPr lang="es-ES_tradnl" dirty="0" smtClean="0"/>
              <a:t> </a:t>
            </a:r>
            <a:r>
              <a:rPr lang="es-ES_tradnl" dirty="0" err="1" smtClean="0"/>
              <a:t>problems</a:t>
            </a:r>
            <a:endParaRPr lang="es-ES_tradnl" dirty="0" smtClean="0"/>
          </a:p>
          <a:p>
            <a:pPr lvl="1"/>
            <a:r>
              <a:rPr lang="es-ES_tradnl" dirty="0" err="1" smtClean="0"/>
              <a:t>If</a:t>
            </a:r>
            <a:r>
              <a:rPr lang="es-ES_tradnl" dirty="0" smtClean="0"/>
              <a:t> </a:t>
            </a:r>
            <a:r>
              <a:rPr lang="es-ES_tradnl" dirty="0" err="1" smtClean="0"/>
              <a:t>you</a:t>
            </a:r>
            <a:r>
              <a:rPr lang="es-ES_tradnl" dirty="0" smtClean="0"/>
              <a:t> use </a:t>
            </a:r>
            <a:r>
              <a:rPr lang="es-ES_tradnl" dirty="0" err="1" smtClean="0"/>
              <a:t>your</a:t>
            </a:r>
            <a:r>
              <a:rPr lang="es-ES_tradnl" dirty="0" smtClean="0"/>
              <a:t> DSL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resolving</a:t>
            </a:r>
            <a:r>
              <a:rPr lang="es-ES_tradnl" dirty="0" smtClean="0"/>
              <a:t> </a:t>
            </a:r>
            <a:r>
              <a:rPr lang="es-ES_tradnl" dirty="0" err="1" smtClean="0"/>
              <a:t>one</a:t>
            </a:r>
            <a:r>
              <a:rPr lang="es-ES_tradnl" dirty="0" smtClean="0"/>
              <a:t> </a:t>
            </a:r>
            <a:r>
              <a:rPr lang="es-ES_tradnl" dirty="0" err="1" smtClean="0"/>
              <a:t>problem</a:t>
            </a:r>
            <a:r>
              <a:rPr lang="es-ES_tradnl" dirty="0" smtClean="0"/>
              <a:t>, </a:t>
            </a:r>
            <a:r>
              <a:rPr lang="es-ES_tradnl" dirty="0" err="1" smtClean="0"/>
              <a:t>just</a:t>
            </a:r>
            <a:r>
              <a:rPr lang="es-ES_tradnl" dirty="0" smtClean="0"/>
              <a:t> </a:t>
            </a:r>
            <a:r>
              <a:rPr lang="es-ES_tradnl" dirty="0" err="1" smtClean="0"/>
              <a:t>one</a:t>
            </a:r>
            <a:r>
              <a:rPr lang="es-ES_tradnl" dirty="0" smtClean="0"/>
              <a:t> time, </a:t>
            </a:r>
            <a:r>
              <a:rPr lang="es-ES_tradnl" dirty="0" err="1" smtClean="0"/>
              <a:t>hum</a:t>
            </a:r>
            <a:r>
              <a:rPr lang="es-ES_tradnl" dirty="0" smtClean="0"/>
              <a:t>…</a:t>
            </a:r>
          </a:p>
          <a:p>
            <a:pPr lvl="1"/>
            <a:r>
              <a:rPr lang="es-ES_tradnl" dirty="0" smtClean="0"/>
              <a:t>DSL: reusable, </a:t>
            </a:r>
            <a:r>
              <a:rPr lang="es-ES_tradnl" dirty="0" err="1" smtClean="0"/>
              <a:t>systematic</a:t>
            </a:r>
            <a:r>
              <a:rPr lang="es-ES_tradnl" dirty="0" smtClean="0"/>
              <a:t> </a:t>
            </a:r>
            <a:r>
              <a:rPr lang="es-ES_tradnl" dirty="0" err="1" smtClean="0"/>
              <a:t>means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resolve</a:t>
            </a:r>
            <a:r>
              <a:rPr lang="es-ES_tradnl" dirty="0" smtClean="0"/>
              <a:t> a </a:t>
            </a:r>
            <a:r>
              <a:rPr lang="es-ES_tradnl" dirty="0" err="1" smtClean="0"/>
              <a:t>specific</a:t>
            </a:r>
            <a:r>
              <a:rPr lang="es-ES_tradnl" dirty="0" smtClean="0"/>
              <a:t> </a:t>
            </a:r>
            <a:r>
              <a:rPr lang="es-ES_tradnl" dirty="0" err="1" smtClean="0"/>
              <a:t>task</a:t>
            </a:r>
            <a:r>
              <a:rPr lang="es-ES_tradnl" dirty="0" smtClean="0"/>
              <a:t> in a </a:t>
            </a:r>
            <a:r>
              <a:rPr lang="es-ES_tradnl" dirty="0" err="1" smtClean="0"/>
              <a:t>given</a:t>
            </a:r>
            <a:r>
              <a:rPr lang="es-ES_tradnl" dirty="0" smtClean="0"/>
              <a:t> </a:t>
            </a:r>
            <a:r>
              <a:rPr lang="es-ES_tradnl" dirty="0" err="1" smtClean="0"/>
              <a:t>domain</a:t>
            </a:r>
            <a:endParaRPr lang="es-ES_tradnl" dirty="0" smtClean="0"/>
          </a:p>
          <a:p>
            <a:r>
              <a:rPr lang="es-ES_tradnl" dirty="0" smtClean="0"/>
              <a:t>DSL </a:t>
            </a:r>
            <a:r>
              <a:rPr lang="es-ES_tradnl" dirty="0" err="1" smtClean="0"/>
              <a:t>development</a:t>
            </a:r>
            <a:r>
              <a:rPr lang="es-ES_tradnl" dirty="0" smtClean="0"/>
              <a:t> can </a:t>
            </a:r>
            <a:r>
              <a:rPr lang="es-ES_tradnl" dirty="0" err="1" smtClean="0"/>
              <a:t>pay</a:t>
            </a:r>
            <a:r>
              <a:rPr lang="es-ES_tradnl" dirty="0" smtClean="0"/>
              <a:t> off </a:t>
            </a:r>
            <a:r>
              <a:rPr lang="es-ES_tradnl" dirty="0" err="1" smtClean="0"/>
              <a:t>quickly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5’ </a:t>
            </a:r>
            <a:r>
              <a:rPr lang="es-ES_tradnl" dirty="0" err="1" smtClean="0"/>
              <a:t>you</a:t>
            </a:r>
            <a:r>
              <a:rPr lang="es-ES_tradnl" dirty="0" smtClean="0"/>
              <a:t> can </a:t>
            </a:r>
            <a:r>
              <a:rPr lang="es-ES_tradnl" dirty="0" err="1" smtClean="0"/>
              <a:t>get</a:t>
            </a:r>
            <a:r>
              <a:rPr lang="es-ES_tradnl" dirty="0" smtClean="0"/>
              <a:t> a DSL </a:t>
            </a:r>
          </a:p>
          <a:p>
            <a:r>
              <a:rPr lang="es-ES_tradnl" dirty="0" err="1" smtClean="0"/>
              <a:t>But</a:t>
            </a:r>
            <a:r>
              <a:rPr lang="es-ES_tradnl" dirty="0" smtClean="0"/>
              <a:t> DSL </a:t>
            </a:r>
            <a:r>
              <a:rPr lang="es-ES_tradnl" dirty="0" err="1" smtClean="0"/>
              <a:t>development</a:t>
            </a:r>
            <a:r>
              <a:rPr lang="es-ES_tradnl" dirty="0" smtClean="0"/>
              <a:t> can be time-</a:t>
            </a:r>
            <a:r>
              <a:rPr lang="es-ES_tradnl" dirty="0" err="1" smtClean="0"/>
              <a:t>consuming</a:t>
            </a:r>
            <a:r>
              <a:rPr lang="es-ES_tradnl" dirty="0" smtClean="0"/>
              <a:t> and </a:t>
            </a:r>
            <a:r>
              <a:rPr lang="es-ES_tradnl" dirty="0" err="1" smtClean="0"/>
              <a:t>numerous</a:t>
            </a:r>
            <a:r>
              <a:rPr lang="es-ES_tradnl" dirty="0" smtClean="0"/>
              <a:t> </a:t>
            </a:r>
            <a:r>
              <a:rPr lang="es-ES_tradnl" dirty="0" err="1" smtClean="0"/>
              <a:t>worst</a:t>
            </a:r>
            <a:r>
              <a:rPr lang="es-ES_tradnl" dirty="0" smtClean="0"/>
              <a:t> </a:t>
            </a:r>
            <a:r>
              <a:rPr lang="es-ES_tradnl" dirty="0" err="1" smtClean="0"/>
              <a:t>practices</a:t>
            </a:r>
            <a:r>
              <a:rPr lang="es-ES_tradnl" dirty="0" smtClean="0"/>
              <a:t> </a:t>
            </a:r>
            <a:r>
              <a:rPr lang="es-ES_tradnl" dirty="0" err="1" smtClean="0"/>
              <a:t>exists</a:t>
            </a:r>
            <a:r>
              <a:rPr lang="es-ES_tradnl" dirty="0" smtClean="0"/>
              <a:t>  </a:t>
            </a:r>
          </a:p>
          <a:p>
            <a:pPr lvl="2"/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When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Developing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DSLs</a:t>
            </a:r>
            <a:r>
              <a:rPr lang="es-ES_tradnl" b="1" dirty="0" smtClean="0">
                <a:solidFill>
                  <a:srgbClr val="6A9CE9"/>
                </a:solidFill>
              </a:rPr>
              <a:t>?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5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Initial</a:t>
            </a:r>
            <a:r>
              <a:rPr lang="es-ES_tradnl" dirty="0" smtClean="0"/>
              <a:t> </a:t>
            </a:r>
            <a:r>
              <a:rPr lang="es-ES_tradnl" dirty="0" err="1" smtClean="0"/>
              <a:t>conditions</a:t>
            </a:r>
            <a:endParaRPr lang="es-ES_tradnl" dirty="0" smtClean="0"/>
          </a:p>
          <a:p>
            <a:pPr lvl="1"/>
            <a:r>
              <a:rPr lang="es-ES_tradnl" dirty="0" err="1" smtClean="0"/>
              <a:t>Only</a:t>
            </a:r>
            <a:r>
              <a:rPr lang="es-ES_tradnl" dirty="0" smtClean="0"/>
              <a:t> </a:t>
            </a:r>
            <a:r>
              <a:rPr lang="es-ES_tradnl" dirty="0" err="1" smtClean="0"/>
              <a:t>Gurus</a:t>
            </a:r>
            <a:r>
              <a:rPr lang="es-ES_tradnl" dirty="0" smtClean="0"/>
              <a:t> </a:t>
            </a:r>
            <a:r>
              <a:rPr lang="es-ES_tradnl" dirty="0" err="1" smtClean="0"/>
              <a:t>allowed</a:t>
            </a:r>
            <a:endParaRPr lang="es-ES_tradnl" dirty="0" smtClean="0"/>
          </a:p>
          <a:p>
            <a:pPr lvl="2"/>
            <a:r>
              <a:rPr lang="es-ES_tradnl" dirty="0" err="1" smtClean="0"/>
              <a:t>Believe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only</a:t>
            </a:r>
            <a:r>
              <a:rPr lang="es-ES_tradnl" dirty="0" smtClean="0"/>
              <a:t> </a:t>
            </a:r>
            <a:r>
              <a:rPr lang="es-ES_tradnl" dirty="0" err="1" smtClean="0"/>
              <a:t>gurus</a:t>
            </a:r>
            <a:r>
              <a:rPr lang="es-ES_tradnl" dirty="0" smtClean="0"/>
              <a:t> can </a:t>
            </a:r>
            <a:r>
              <a:rPr lang="es-ES_tradnl" dirty="0" err="1" smtClean="0"/>
              <a:t>build</a:t>
            </a:r>
            <a:r>
              <a:rPr lang="es-ES_tradnl" dirty="0" smtClean="0"/>
              <a:t> </a:t>
            </a:r>
            <a:r>
              <a:rPr lang="es-ES_tradnl" dirty="0" err="1" smtClean="0"/>
              <a:t>languages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“</a:t>
            </a:r>
            <a:r>
              <a:rPr lang="es-ES_tradnl" dirty="0" err="1" smtClean="0"/>
              <a:t>I’m</a:t>
            </a:r>
            <a:r>
              <a:rPr lang="es-ES_tradnl" dirty="0" smtClean="0"/>
              <a:t> </a:t>
            </a:r>
            <a:r>
              <a:rPr lang="es-ES_tradnl" dirty="0" err="1" smtClean="0"/>
              <a:t>smart</a:t>
            </a:r>
            <a:r>
              <a:rPr lang="es-ES_tradnl" dirty="0" smtClean="0"/>
              <a:t> and </a:t>
            </a:r>
            <a:r>
              <a:rPr lang="es-ES_tradnl" dirty="0" err="1" smtClean="0"/>
              <a:t>don’t</a:t>
            </a:r>
            <a:r>
              <a:rPr lang="es-ES_tradnl" dirty="0" smtClean="0"/>
              <a:t> </a:t>
            </a:r>
            <a:r>
              <a:rPr lang="es-ES_tradnl" dirty="0" err="1" smtClean="0"/>
              <a:t>need</a:t>
            </a:r>
            <a:r>
              <a:rPr lang="es-ES_tradnl" dirty="0" smtClean="0"/>
              <a:t> </a:t>
            </a:r>
            <a:r>
              <a:rPr lang="es-ES_tradnl" dirty="0" err="1" smtClean="0"/>
              <a:t>help</a:t>
            </a:r>
            <a:r>
              <a:rPr lang="es-ES_tradnl" dirty="0" smtClean="0"/>
              <a:t>”</a:t>
            </a:r>
          </a:p>
          <a:p>
            <a:pPr lvl="1"/>
            <a:r>
              <a:rPr lang="es-ES_tradnl" dirty="0" err="1" smtClean="0"/>
              <a:t>Lack</a:t>
            </a:r>
            <a:r>
              <a:rPr lang="es-ES_tradnl" dirty="0" smtClean="0"/>
              <a:t> of </a:t>
            </a:r>
            <a:r>
              <a:rPr lang="es-ES_tradnl" dirty="0" err="1" smtClean="0"/>
              <a:t>Domain</a:t>
            </a:r>
            <a:r>
              <a:rPr lang="es-ES_tradnl" dirty="0" smtClean="0"/>
              <a:t> </a:t>
            </a:r>
            <a:r>
              <a:rPr lang="es-ES_tradnl" dirty="0" err="1" smtClean="0"/>
              <a:t>Understanding</a:t>
            </a:r>
            <a:endParaRPr lang="es-ES_tradnl" dirty="0" smtClean="0"/>
          </a:p>
          <a:p>
            <a:pPr lvl="2"/>
            <a:r>
              <a:rPr lang="es-ES_tradnl" dirty="0" err="1" smtClean="0"/>
              <a:t>Insufficiently</a:t>
            </a:r>
            <a:r>
              <a:rPr lang="es-ES_tradnl" dirty="0" smtClean="0"/>
              <a:t> </a:t>
            </a:r>
            <a:r>
              <a:rPr lang="es-ES_tradnl" dirty="0" err="1" smtClean="0"/>
              <a:t>understanding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problem</a:t>
            </a:r>
            <a:r>
              <a:rPr lang="es-ES_tradnl" dirty="0" smtClean="0"/>
              <a:t> </a:t>
            </a:r>
            <a:r>
              <a:rPr lang="es-ES_tradnl" dirty="0" err="1" smtClean="0"/>
              <a:t>domain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solution</a:t>
            </a:r>
            <a:r>
              <a:rPr lang="es-ES_tradnl" dirty="0" smtClean="0"/>
              <a:t> </a:t>
            </a:r>
            <a:r>
              <a:rPr lang="es-ES_tradnl" dirty="0" err="1" smtClean="0"/>
              <a:t>domain</a:t>
            </a:r>
            <a:endParaRPr lang="es-ES_tradnl" dirty="0" smtClean="0"/>
          </a:p>
          <a:p>
            <a:pPr lvl="1"/>
            <a:r>
              <a:rPr lang="es-ES_tradnl" dirty="0" err="1" smtClean="0"/>
              <a:t>Analysis</a:t>
            </a:r>
            <a:r>
              <a:rPr lang="es-ES_tradnl" dirty="0" smtClean="0"/>
              <a:t> </a:t>
            </a:r>
            <a:r>
              <a:rPr lang="es-ES_tradnl" dirty="0" err="1" smtClean="0"/>
              <a:t>paralysis</a:t>
            </a:r>
            <a:endParaRPr lang="es-ES_tradnl" dirty="0" smtClean="0"/>
          </a:p>
          <a:p>
            <a:pPr lvl="2"/>
            <a:r>
              <a:rPr lang="es-ES_tradnl" dirty="0" err="1" smtClean="0"/>
              <a:t>Wanting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language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be </a:t>
            </a:r>
            <a:r>
              <a:rPr lang="es-ES_tradnl" dirty="0" err="1" smtClean="0"/>
              <a:t>theoretically</a:t>
            </a:r>
            <a:r>
              <a:rPr lang="es-ES_tradnl" dirty="0" smtClean="0"/>
              <a:t> complete,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its</a:t>
            </a:r>
            <a:r>
              <a:rPr lang="es-ES_tradnl" dirty="0" smtClean="0"/>
              <a:t> </a:t>
            </a:r>
            <a:r>
              <a:rPr lang="es-ES_tradnl" dirty="0" err="1" smtClean="0"/>
              <a:t>implementation</a:t>
            </a:r>
            <a:r>
              <a:rPr lang="es-ES_tradnl" dirty="0" smtClean="0"/>
              <a:t> </a:t>
            </a:r>
            <a:r>
              <a:rPr lang="es-ES_tradnl" dirty="0" err="1" smtClean="0"/>
              <a:t>assured</a:t>
            </a:r>
            <a:endParaRPr lang="es-ES_tradnl" dirty="0" smtClean="0"/>
          </a:p>
          <a:p>
            <a:pPr lvl="1"/>
            <a:endParaRPr lang="es-ES_tradnl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94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The source for Language Concepts</a:t>
            </a:r>
          </a:p>
          <a:p>
            <a:pPr lvl="1"/>
            <a:r>
              <a:rPr lang="es-ES_tradnl" smtClean="0"/>
              <a:t>UML: New Wine in Old Wineskins</a:t>
            </a:r>
          </a:p>
          <a:p>
            <a:pPr lvl="2"/>
            <a:r>
              <a:rPr lang="es-ES_tradnl" smtClean="0"/>
              <a:t>Extending a large, general-purpose modeling language</a:t>
            </a:r>
          </a:p>
          <a:p>
            <a:pPr lvl="1"/>
            <a:r>
              <a:rPr lang="es-ES_tradnl" smtClean="0"/>
              <a:t>3GL Visual Programming</a:t>
            </a:r>
          </a:p>
          <a:p>
            <a:pPr lvl="2"/>
            <a:r>
              <a:rPr lang="es-ES_tradnl" smtClean="0"/>
              <a:t>Duplicanting the concepts and semantics of traditional programming languages</a:t>
            </a:r>
          </a:p>
          <a:p>
            <a:pPr lvl="1"/>
            <a:r>
              <a:rPr lang="es-ES_tradnl" smtClean="0"/>
              <a:t>Code: The Library is the Language</a:t>
            </a:r>
          </a:p>
          <a:p>
            <a:pPr lvl="2"/>
            <a:r>
              <a:rPr lang="es-ES_tradnl" smtClean="0"/>
              <a:t>Focusing the language on the current code’s technical details</a:t>
            </a:r>
          </a:p>
          <a:p>
            <a:pPr lvl="1"/>
            <a:r>
              <a:rPr lang="es-ES_tradnl" smtClean="0"/>
              <a:t>Tool: if you have a hammer</a:t>
            </a:r>
          </a:p>
          <a:p>
            <a:pPr lvl="2"/>
            <a:r>
              <a:rPr lang="es-ES_tradnl" smtClean="0"/>
              <a:t>Letting the tool’s technical limitations dictate language development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6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The resulting language</a:t>
            </a:r>
          </a:p>
          <a:p>
            <a:pPr lvl="1"/>
            <a:r>
              <a:rPr lang="es-ES_tradnl" smtClean="0"/>
              <a:t>Too Generic / Too Specific</a:t>
            </a:r>
          </a:p>
          <a:p>
            <a:pPr lvl="2"/>
            <a:r>
              <a:rPr lang="es-ES_tradnl" smtClean="0"/>
              <a:t>Creating a language with a few generic concepts or too many specific concepts, or a language that can create only a few models</a:t>
            </a:r>
          </a:p>
          <a:p>
            <a:pPr lvl="1"/>
            <a:r>
              <a:rPr lang="es-ES_tradnl" smtClean="0"/>
              <a:t>Misplaced Emphasis</a:t>
            </a:r>
          </a:p>
          <a:p>
            <a:pPr lvl="2"/>
            <a:r>
              <a:rPr lang="es-ES_tradnl" smtClean="0"/>
              <a:t>Too strongly emphasizing a particular domain feature</a:t>
            </a:r>
          </a:p>
          <a:p>
            <a:pPr lvl="1"/>
            <a:r>
              <a:rPr lang="es-ES_tradnl" smtClean="0"/>
              <a:t>Sacred at Birth</a:t>
            </a:r>
          </a:p>
          <a:p>
            <a:pPr lvl="2"/>
            <a:r>
              <a:rPr lang="es-ES_tradnl" smtClean="0"/>
              <a:t>Viewing the initial language version as unalterable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95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Notation</a:t>
            </a:r>
          </a:p>
          <a:p>
            <a:pPr lvl="1"/>
            <a:r>
              <a:rPr lang="es-ES_tradnl" smtClean="0"/>
              <a:t>Predetermined Paradigm</a:t>
            </a:r>
          </a:p>
          <a:p>
            <a:pPr lvl="2"/>
            <a:r>
              <a:rPr lang="es-ES_tradnl" smtClean="0"/>
              <a:t>Choosing the wrong representational paradigm or the basis of a blinkered view</a:t>
            </a:r>
          </a:p>
          <a:p>
            <a:pPr lvl="1"/>
            <a:r>
              <a:rPr lang="es-ES_tradnl" smtClean="0"/>
              <a:t>Simplistic Symbols</a:t>
            </a:r>
          </a:p>
          <a:p>
            <a:pPr lvl="2"/>
            <a:r>
              <a:rPr lang="es-ES_tradnl" smtClean="0"/>
              <a:t>Using symbols that are too simple or similar or downright ugly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813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Use</a:t>
            </a:r>
          </a:p>
          <a:p>
            <a:pPr lvl="1"/>
            <a:r>
              <a:rPr lang="es-ES_tradnl" smtClean="0"/>
              <a:t>Ignoring the use process</a:t>
            </a:r>
          </a:p>
          <a:p>
            <a:pPr lvl="2"/>
            <a:r>
              <a:rPr lang="es-ES_tradnl" smtClean="0"/>
              <a:t>Failing to consider the language’s real-life usage</a:t>
            </a:r>
          </a:p>
          <a:p>
            <a:pPr lvl="1"/>
            <a:r>
              <a:rPr lang="es-ES_tradnl" smtClean="0"/>
              <a:t>No training</a:t>
            </a:r>
          </a:p>
          <a:p>
            <a:pPr lvl="2"/>
            <a:r>
              <a:rPr lang="es-ES_tradnl" smtClean="0"/>
              <a:t>Assuming everyone understands the language like its creator</a:t>
            </a:r>
          </a:p>
          <a:p>
            <a:pPr lvl="1"/>
            <a:r>
              <a:rPr lang="es-ES_tradnl" smtClean="0"/>
              <a:t>Pre-adoption Stagnation</a:t>
            </a:r>
          </a:p>
          <a:p>
            <a:pPr lvl="2"/>
            <a:r>
              <a:rPr lang="es-ES_tradnl" smtClean="0"/>
              <a:t>Letting the language stagnate after successful adoption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9904" y="269032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 err="1" smtClean="0">
                <a:solidFill>
                  <a:srgbClr val="6A9CE9"/>
                </a:solidFill>
              </a:rPr>
              <a:t>Worst</a:t>
            </a:r>
            <a:r>
              <a:rPr lang="es-ES_tradnl" b="1" dirty="0" smtClean="0">
                <a:solidFill>
                  <a:srgbClr val="6A9CE9"/>
                </a:solidFill>
              </a:rPr>
              <a:t> </a:t>
            </a:r>
            <a:r>
              <a:rPr lang="es-ES_tradnl" b="1" dirty="0" err="1" smtClean="0">
                <a:solidFill>
                  <a:srgbClr val="6A9CE9"/>
                </a:solidFill>
              </a:rPr>
              <a:t>Practices</a:t>
            </a:r>
            <a:endParaRPr lang="en-US" b="1" dirty="0">
              <a:solidFill>
                <a:srgbClr val="6A9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273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584849</TotalTime>
  <Words>2499</Words>
  <Application>Microsoft Office PowerPoint</Application>
  <PresentationFormat>Affichage à l'écran (4:3)</PresentationFormat>
  <Paragraphs>601</Paragraphs>
  <Slides>69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69</vt:i4>
      </vt:variant>
    </vt:vector>
  </HeadingPairs>
  <TitlesOfParts>
    <vt:vector size="100" baseType="lpstr">
      <vt:lpstr>MS PGothic</vt:lpstr>
      <vt:lpstr>Andale Sans UI</vt:lpstr>
      <vt:lpstr>Arial</vt:lpstr>
      <vt:lpstr>Arial Black</vt:lpstr>
      <vt:lpstr>Calibri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Présentation PowerPoint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Automatisation facile</vt:lpstr>
      <vt:lpstr>Content of the course</vt:lpstr>
      <vt:lpstr>You will learn how to</vt:lpstr>
      <vt:lpstr>Additionally, you will also</vt:lpstr>
      <vt:lpstr>Eclipse plugin structure and lifecycle</vt:lpstr>
      <vt:lpstr>Présentation PowerPoint</vt:lpstr>
      <vt:lpstr>Ecore/EMF </vt:lpstr>
      <vt:lpstr>Farming Modeling: metamodeling approach</vt:lpstr>
      <vt:lpstr>Farming Modeling: metamodeling approach</vt:lpstr>
      <vt:lpstr>Ecore most used concepts</vt:lpstr>
      <vt:lpstr>Ecore extended usage</vt:lpstr>
      <vt:lpstr>Design your domain</vt:lpstr>
      <vt:lpstr>Containment</vt:lpstr>
      <vt:lpstr>Graph with constraints : assignment example</vt:lpstr>
      <vt:lpstr>OCL</vt:lpstr>
      <vt:lpstr>Basic tree editor</vt:lpstr>
      <vt:lpstr>Metamodeling approach</vt:lpstr>
      <vt:lpstr>Présentation PowerPoint</vt:lpstr>
      <vt:lpstr>Présentation PowerPoint</vt:lpstr>
      <vt:lpstr>Xtext, Grammar, Metamodel</vt:lpstr>
      <vt:lpstr>Metamodeling approach</vt:lpstr>
      <vt:lpstr>Sirius: Examples of Viewpoints</vt:lpstr>
      <vt:lpstr>Metamodeling approach</vt:lpstr>
      <vt:lpstr>Add behavior / write transformation</vt:lpstr>
      <vt:lpstr>Kermeta</vt:lpstr>
      <vt:lpstr>Melange</vt:lpstr>
      <vt:lpstr>Melange simpliest example</vt:lpstr>
      <vt:lpstr>Melange – Combining language parts</vt:lpstr>
      <vt:lpstr>Melange – language relation</vt:lpstr>
      <vt:lpstr>Présentation PowerPoint</vt:lpstr>
      <vt:lpstr>Présentation PowerPoint</vt:lpstr>
      <vt:lpstr>Worst practices</vt:lpstr>
      <vt:lpstr>Worst practices</vt:lpstr>
      <vt:lpstr>Worst practices</vt:lpstr>
      <vt:lpstr>Worst practices</vt:lpstr>
      <vt:lpstr>Worst practices</vt:lpstr>
      <vt:lpstr>Worst practices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2546</cp:revision>
  <cp:lastPrinted>2016-03-17T10:26:00Z</cp:lastPrinted>
  <dcterms:created xsi:type="dcterms:W3CDTF">2014-09-08T10:04:47Z</dcterms:created>
  <dcterms:modified xsi:type="dcterms:W3CDTF">2017-02-27T19:35:30Z</dcterms:modified>
  <cp:category/>
</cp:coreProperties>
</file>